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160000" cy="7620000"/>
  <p:notesSz cx="7620000" cy="10160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i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i0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i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i5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i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i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i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i10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i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i2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i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i30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i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i3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i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i45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i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i50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084c86a6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084c86a68_0_1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6343" y="1103074"/>
            <a:ext cx="9467400" cy="3040800"/>
          </a:xfrm>
          <a:prstGeom prst="rect">
            <a:avLst/>
          </a:prstGeom>
        </p:spPr>
        <p:txBody>
          <a:bodyPr spcFirstLastPara="1" wrap="square" lIns="112875" tIns="112875" rIns="112875" bIns="1128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6333" y="4198704"/>
            <a:ext cx="9467400" cy="11742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6333" y="1638704"/>
            <a:ext cx="9467400" cy="2908800"/>
          </a:xfrm>
          <a:prstGeom prst="rect">
            <a:avLst/>
          </a:prstGeom>
        </p:spPr>
        <p:txBody>
          <a:bodyPr spcFirstLastPara="1" wrap="square" lIns="112875" tIns="112875" rIns="112875" bIns="1128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6333" y="4669963"/>
            <a:ext cx="9467400" cy="19272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6333" y="3186444"/>
            <a:ext cx="9467400" cy="12471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6333" y="659296"/>
            <a:ext cx="9467400" cy="8484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6333" y="1707370"/>
            <a:ext cx="9467400" cy="50613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6333" y="659296"/>
            <a:ext cx="9467400" cy="8484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6333" y="1707370"/>
            <a:ext cx="4444200" cy="50613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69333" y="1707370"/>
            <a:ext cx="4444200" cy="50613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6333" y="659296"/>
            <a:ext cx="9467400" cy="8484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6333" y="823111"/>
            <a:ext cx="3120000" cy="1119600"/>
          </a:xfrm>
          <a:prstGeom prst="rect">
            <a:avLst/>
          </a:prstGeom>
        </p:spPr>
        <p:txBody>
          <a:bodyPr spcFirstLastPara="1" wrap="square" lIns="112875" tIns="112875" rIns="112875" bIns="11287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6333" y="2058667"/>
            <a:ext cx="3120000" cy="47103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44722" y="666889"/>
            <a:ext cx="7075200" cy="60603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80000" y="-185"/>
            <a:ext cx="5079900" cy="76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2875" tIns="112875" rIns="112875" bIns="112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5000" y="1826926"/>
            <a:ext cx="4494600" cy="2196000"/>
          </a:xfrm>
          <a:prstGeom prst="rect">
            <a:avLst/>
          </a:prstGeom>
        </p:spPr>
        <p:txBody>
          <a:bodyPr spcFirstLastPara="1" wrap="square" lIns="112875" tIns="112875" rIns="112875" bIns="1128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5000" y="4152704"/>
            <a:ext cx="4494600" cy="1829700"/>
          </a:xfrm>
          <a:prstGeom prst="rect">
            <a:avLst/>
          </a:prstGeom>
        </p:spPr>
        <p:txBody>
          <a:bodyPr spcFirstLastPara="1" wrap="square" lIns="112875" tIns="112875" rIns="112875" bIns="112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88333" y="1072704"/>
            <a:ext cx="4263300" cy="54741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6333" y="6267519"/>
            <a:ext cx="6665400" cy="8964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6333" y="659296"/>
            <a:ext cx="94674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875" tIns="112875" rIns="112875" bIns="1128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6333" y="1707370"/>
            <a:ext cx="9467400" cy="50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875" tIns="112875" rIns="112875" bIns="112875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413842" y="6908469"/>
            <a:ext cx="609600" cy="5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875" tIns="112875" rIns="112875" bIns="112875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 idx="4294967295"/>
          </p:nvPr>
        </p:nvSpPr>
        <p:spPr>
          <a:xfrm>
            <a:off x="864300" y="2418275"/>
            <a:ext cx="8507575" cy="1787649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INTERMOLECULAR FORCES</a:t>
            </a:r>
            <a:endParaRPr sz="488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4294967295"/>
          </p:nvPr>
        </p:nvSpPr>
        <p:spPr>
          <a:xfrm>
            <a:off x="1626300" y="4369150"/>
            <a:ext cx="6983575" cy="1921225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(The force will be with you, always)</a:t>
            </a:r>
            <a:endParaRPr sz="3555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 idx="4294967295"/>
          </p:nvPr>
        </p:nvSpPr>
        <p:spPr>
          <a:xfrm>
            <a:off x="610300" y="356300"/>
            <a:ext cx="9015575" cy="1243875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Intermolecular forces</a:t>
            </a:r>
            <a:endParaRPr sz="488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9400" y="2021400"/>
            <a:ext cx="1375825" cy="69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06075" y="5894900"/>
            <a:ext cx="179915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2"/>
          <p:cNvSpPr txBox="1"/>
          <p:nvPr/>
        </p:nvSpPr>
        <p:spPr>
          <a:xfrm>
            <a:off x="3404300" y="6316475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2"/>
          <p:cNvSpPr txBox="1"/>
          <p:nvPr/>
        </p:nvSpPr>
        <p:spPr>
          <a:xfrm>
            <a:off x="2303625" y="6210650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2980950" y="5808475"/>
            <a:ext cx="2649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2575" y="5524500"/>
            <a:ext cx="1195900" cy="1682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2"/>
          <p:cNvSpPr txBox="1"/>
          <p:nvPr/>
        </p:nvSpPr>
        <p:spPr>
          <a:xfrm>
            <a:off x="986000" y="5515675"/>
            <a:ext cx="407800" cy="75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2"/>
          <p:cNvSpPr txBox="1"/>
          <p:nvPr/>
        </p:nvSpPr>
        <p:spPr>
          <a:xfrm>
            <a:off x="1053025" y="6505200"/>
            <a:ext cx="407800" cy="75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2"/>
          <p:cNvSpPr txBox="1"/>
          <p:nvPr/>
        </p:nvSpPr>
        <p:spPr>
          <a:xfrm>
            <a:off x="1626300" y="5988400"/>
            <a:ext cx="266700" cy="75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76075" y="5238750"/>
            <a:ext cx="1629825" cy="116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2"/>
          <p:cNvSpPr txBox="1"/>
          <p:nvPr/>
        </p:nvSpPr>
        <p:spPr>
          <a:xfrm>
            <a:off x="4504950" y="5300475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3488950" y="5215800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2"/>
          <p:cNvSpPr txBox="1"/>
          <p:nvPr/>
        </p:nvSpPr>
        <p:spPr>
          <a:xfrm>
            <a:off x="4081625" y="5808475"/>
            <a:ext cx="2649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48825" y="4349725"/>
            <a:ext cx="1629825" cy="154515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2"/>
          <p:cNvSpPr txBox="1"/>
          <p:nvPr/>
        </p:nvSpPr>
        <p:spPr>
          <a:xfrm>
            <a:off x="1409325" y="4374425"/>
            <a:ext cx="407800" cy="75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2361825" y="5115275"/>
            <a:ext cx="407800" cy="75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2"/>
          <p:cNvSpPr txBox="1"/>
          <p:nvPr/>
        </p:nvSpPr>
        <p:spPr>
          <a:xfrm>
            <a:off x="2157225" y="4529650"/>
            <a:ext cx="266700" cy="75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6075" y="2021400"/>
            <a:ext cx="1375825" cy="69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2750" y="2021400"/>
            <a:ext cx="1375825" cy="69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54075" y="3545400"/>
            <a:ext cx="4593150" cy="698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2"/>
          <p:cNvSpPr txBox="1"/>
          <p:nvPr/>
        </p:nvSpPr>
        <p:spPr>
          <a:xfrm>
            <a:off x="5351625" y="3522475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6113625" y="3437800"/>
            <a:ext cx="2649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2"/>
          <p:cNvSpPr txBox="1"/>
          <p:nvPr/>
        </p:nvSpPr>
        <p:spPr>
          <a:xfrm>
            <a:off x="6960300" y="3522475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7722300" y="3437800"/>
            <a:ext cx="2649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8568950" y="3522475"/>
            <a:ext cx="4060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9330950" y="3437800"/>
            <a:ext cx="264925" cy="75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2"/>
          <p:cNvSpPr txBox="1"/>
          <p:nvPr/>
        </p:nvSpPr>
        <p:spPr>
          <a:xfrm>
            <a:off x="2557625" y="3014475"/>
            <a:ext cx="1582550" cy="6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London</a:t>
            </a:r>
            <a:endParaRPr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2"/>
          <p:cNvSpPr txBox="1"/>
          <p:nvPr/>
        </p:nvSpPr>
        <p:spPr>
          <a:xfrm>
            <a:off x="6113625" y="4453800"/>
            <a:ext cx="2711450" cy="6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Dipole-dipole</a:t>
            </a:r>
            <a:endParaRPr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2"/>
          <p:cNvSpPr txBox="1"/>
          <p:nvPr/>
        </p:nvSpPr>
        <p:spPr>
          <a:xfrm>
            <a:off x="5182300" y="5977800"/>
            <a:ext cx="3817400" cy="6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5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Hydrogen Bonding</a:t>
            </a:r>
            <a:endParaRPr sz="355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 idx="4294967295"/>
          </p:nvPr>
        </p:nvSpPr>
        <p:spPr>
          <a:xfrm>
            <a:off x="864300" y="474475"/>
            <a:ext cx="8507575" cy="1557562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20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Intramolecular bonds and Intermolecular Forces</a:t>
            </a: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4294967295"/>
          </p:nvPr>
        </p:nvSpPr>
        <p:spPr>
          <a:xfrm>
            <a:off x="610300" y="2252475"/>
            <a:ext cx="9100250" cy="4884550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81000" marR="0" lvl="0" indent="-248355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Intramolecular bonds are the bonds within the molecule. </a:t>
            </a:r>
            <a:r>
              <a:rPr lang="en-US" sz="311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(covalent bonds)</a:t>
            </a:r>
            <a:endParaRPr sz="311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Intermolecular forces are the forces of attraction between molecules </a:t>
            </a:r>
            <a:r>
              <a:rPr lang="en-US" sz="311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due to polarity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en-US" sz="311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movement of electrons 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within the bond.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3111">
                <a:solidFill>
                  <a:srgbClr val="E80011"/>
                </a:solidFill>
                <a:latin typeface="Arial"/>
                <a:ea typeface="Arial"/>
                <a:cs typeface="Arial"/>
                <a:sym typeface="Arial"/>
              </a:rPr>
              <a:t>more polar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molecule, the </a:t>
            </a:r>
            <a:r>
              <a:rPr lang="en-US" sz="3111">
                <a:solidFill>
                  <a:srgbClr val="1AFC39"/>
                </a:solidFill>
                <a:latin typeface="Arial"/>
                <a:ea typeface="Arial"/>
                <a:cs typeface="Arial"/>
                <a:sym typeface="Arial"/>
              </a:rPr>
              <a:t>stronger</a:t>
            </a: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intermolecular force.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 idx="4294967295"/>
          </p:nvPr>
        </p:nvSpPr>
        <p:spPr>
          <a:xfrm>
            <a:off x="525625" y="474475"/>
            <a:ext cx="9100250" cy="1243875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Intermolecular forces</a:t>
            </a:r>
            <a:endParaRPr sz="44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4294967295"/>
          </p:nvPr>
        </p:nvSpPr>
        <p:spPr>
          <a:xfrm>
            <a:off x="864300" y="1744475"/>
            <a:ext cx="8507575" cy="5053875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81000" marR="0" lvl="0" indent="-220133" algn="l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67"/>
              <a:buChar char="●"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Intermolecular forces are weaker than ionic or covalent bonds.</a:t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2667"/>
              <a:buChar char="●"/>
            </a:pPr>
            <a:r>
              <a:rPr lang="en-US" sz="26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strength of the intermolecular force determines the phase (solid, liquid, or gas) that the molecules have.</a:t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FF0000"/>
              </a:buClr>
              <a:buSzPts val="2667"/>
              <a:buChar char="●"/>
            </a:pPr>
            <a:r>
              <a:rPr lang="en-US" sz="2666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Strong forces: solid phase</a:t>
            </a:r>
            <a:endParaRPr sz="2666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FF0000"/>
              </a:buClr>
              <a:buSzPts val="2667"/>
              <a:buChar char="●"/>
            </a:pPr>
            <a:r>
              <a:rPr lang="en-US" sz="2666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Weak forces: gas phase</a:t>
            </a:r>
            <a:endParaRPr sz="2666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20133" algn="l" rtl="0">
              <a:lnSpc>
                <a:spcPct val="107812"/>
              </a:lnSpc>
              <a:spcBef>
                <a:spcPts val="479"/>
              </a:spcBef>
              <a:spcAft>
                <a:spcPts val="0"/>
              </a:spcAft>
              <a:buClr>
                <a:srgbClr val="FF0000"/>
              </a:buClr>
              <a:buSzPts val="2667"/>
              <a:buChar char="●"/>
            </a:pPr>
            <a:r>
              <a:rPr lang="en-US" sz="2666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larger the polarity of the molecule, the stronger the intermolecular force between molecules.</a:t>
            </a:r>
            <a:endParaRPr sz="2666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 idx="4294967295"/>
          </p:nvPr>
        </p:nvSpPr>
        <p:spPr>
          <a:xfrm>
            <a:off x="610300" y="356300"/>
            <a:ext cx="9015575" cy="1633538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44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Three types of intermolecular forces</a:t>
            </a:r>
            <a:endParaRPr sz="4444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4294967295"/>
          </p:nvPr>
        </p:nvSpPr>
        <p:spPr>
          <a:xfrm>
            <a:off x="864300" y="2845150"/>
            <a:ext cx="8507575" cy="3953225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1992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6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London force: also known as the Dispersion force </a:t>
            </a:r>
            <a:r>
              <a:rPr lang="en-US" sz="3555">
                <a:solidFill>
                  <a:srgbClr val="C61429"/>
                </a:solidFill>
                <a:latin typeface="Arial"/>
                <a:ea typeface="Arial"/>
                <a:cs typeface="Arial"/>
                <a:sym typeface="Arial"/>
              </a:rPr>
              <a:t>(Weakest)</a:t>
            </a:r>
            <a:endParaRPr sz="3555">
              <a:solidFill>
                <a:srgbClr val="C614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76577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ts val="3556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Dipole-dipole forces </a:t>
            </a:r>
            <a:r>
              <a:rPr lang="en-US" sz="3555">
                <a:solidFill>
                  <a:srgbClr val="C61429"/>
                </a:solidFill>
                <a:latin typeface="Arial"/>
                <a:ea typeface="Arial"/>
                <a:cs typeface="Arial"/>
                <a:sym typeface="Arial"/>
              </a:rPr>
              <a:t>(middle)</a:t>
            </a:r>
            <a:endParaRPr sz="3555">
              <a:solidFill>
                <a:srgbClr val="C6142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76577" algn="l" rtl="0">
              <a:lnSpc>
                <a:spcPct val="119921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ts val="3556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Hydrogen bond </a:t>
            </a:r>
            <a:r>
              <a:rPr lang="en-US" sz="3555">
                <a:solidFill>
                  <a:srgbClr val="C61429"/>
                </a:solidFill>
                <a:latin typeface="Arial"/>
                <a:ea typeface="Arial"/>
                <a:cs typeface="Arial"/>
                <a:sym typeface="Arial"/>
              </a:rPr>
              <a:t>(strongest)</a:t>
            </a:r>
            <a:endParaRPr sz="3555">
              <a:solidFill>
                <a:srgbClr val="C6142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 idx="4294967295"/>
          </p:nvPr>
        </p:nvSpPr>
        <p:spPr>
          <a:xfrm>
            <a:off x="610300" y="356300"/>
            <a:ext cx="9015575" cy="1243875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London dispersion forces aka disper</a:t>
            </a:r>
            <a:r>
              <a:rPr lang="en-US" sz="3788"/>
              <a:t>sion forces aka Van der Waals forces</a:t>
            </a:r>
            <a:endParaRPr sz="378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4294967295"/>
          </p:nvPr>
        </p:nvSpPr>
        <p:spPr>
          <a:xfrm>
            <a:off x="864300" y="2252475"/>
            <a:ext cx="8930900" cy="4545875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81000" marR="0" lvl="0" indent="-248355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Weakest force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/>
              <a:t>Strength increases as size increases</a:t>
            </a:r>
            <a:endParaRPr sz="3111"/>
          </a:p>
          <a:p>
            <a:pPr marL="381000" marR="0" lvl="0" indent="-248355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only force of attraction between two </a:t>
            </a:r>
            <a:r>
              <a:rPr lang="en-US" sz="3111">
                <a:solidFill>
                  <a:srgbClr val="000000"/>
                </a:solidFill>
                <a:highlight>
                  <a:schemeClr val="accent6"/>
                </a:highlight>
                <a:latin typeface="Arial"/>
                <a:ea typeface="Arial"/>
                <a:cs typeface="Arial"/>
                <a:sym typeface="Arial"/>
              </a:rPr>
              <a:t>nonpolar molecules.</a:t>
            </a:r>
            <a:endParaRPr sz="3111">
              <a:solidFill>
                <a:srgbClr val="000000"/>
              </a:solidFill>
              <a:highlight>
                <a:schemeClr val="accent6"/>
              </a:highlight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molecules (both polar and nonpolar) have some London forces between them.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Due to the random back and forth movement of shared electrons.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 idx="4294967295"/>
          </p:nvPr>
        </p:nvSpPr>
        <p:spPr>
          <a:xfrm>
            <a:off x="610300" y="356300"/>
            <a:ext cx="9015575" cy="1243875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Dipole-Dipole forces</a:t>
            </a:r>
            <a:endParaRPr sz="488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4294967295"/>
          </p:nvPr>
        </p:nvSpPr>
        <p:spPr>
          <a:xfrm>
            <a:off x="610300" y="1829150"/>
            <a:ext cx="9015575" cy="5002725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81000" marR="0" lvl="0" indent="-276577" algn="l" rtl="0">
              <a:lnSpc>
                <a:spcPct val="10781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6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Force of attraction between </a:t>
            </a:r>
            <a:r>
              <a:rPr lang="en-US" sz="3555">
                <a:solidFill>
                  <a:srgbClr val="C61429"/>
                </a:solidFill>
                <a:latin typeface="Arial"/>
                <a:ea typeface="Arial"/>
                <a:cs typeface="Arial"/>
                <a:sym typeface="Arial"/>
              </a:rPr>
              <a:t>two polar</a:t>
            </a: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molecules. </a:t>
            </a: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76577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Clr>
                <a:srgbClr val="000000"/>
              </a:buClr>
              <a:buSzPts val="3556"/>
              <a:buChar char="●"/>
            </a:pPr>
            <a:r>
              <a:rPr lang="en-US" sz="355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larger in size of the polar molecule, the weaker the dipole force because the molecules can’t get as close to each other.</a:t>
            </a: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7812"/>
              </a:lnSpc>
              <a:spcBef>
                <a:spcPts val="635"/>
              </a:spcBef>
              <a:spcAft>
                <a:spcPts val="0"/>
              </a:spcAft>
              <a:buNone/>
            </a:pPr>
            <a:endParaRPr sz="35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 idx="4294967295"/>
          </p:nvPr>
        </p:nvSpPr>
        <p:spPr>
          <a:xfrm>
            <a:off x="610300" y="356300"/>
            <a:ext cx="9015575" cy="1243875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Hydrogen Bonds</a:t>
            </a:r>
            <a:endParaRPr sz="488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4294967295"/>
          </p:nvPr>
        </p:nvSpPr>
        <p:spPr>
          <a:xfrm>
            <a:off x="610300" y="1829150"/>
            <a:ext cx="9015575" cy="5002725"/>
          </a:xfrm>
          <a:prstGeom prst="rect">
            <a:avLst/>
          </a:prstGeom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81000" marR="0" lvl="0" indent="-248355" algn="l" rtl="0">
              <a:lnSpc>
                <a:spcPct val="12008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Attraction occuring when a hydrogen atom is bonded to a very small but strongly electronegative atom (such as fluorine, oxygen, or nitrogen)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48355" algn="l" rtl="0">
              <a:lnSpc>
                <a:spcPct val="120089"/>
              </a:lnSpc>
              <a:spcBef>
                <a:spcPts val="563"/>
              </a:spcBef>
              <a:spcAft>
                <a:spcPts val="0"/>
              </a:spcAft>
              <a:buClr>
                <a:srgbClr val="000000"/>
              </a:buClr>
              <a:buSzPts val="3111"/>
              <a:buChar char="●"/>
            </a:pPr>
            <a:r>
              <a:rPr lang="en-US" sz="311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happens because hydrogen is so small in size, it can get close to another molecule and therefore have a greater effect.</a:t>
            </a:r>
            <a:endParaRPr sz="311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 idx="4294967295"/>
          </p:nvPr>
        </p:nvSpPr>
        <p:spPr>
          <a:xfrm>
            <a:off x="610300" y="356300"/>
            <a:ext cx="9015575" cy="1243875"/>
          </a:xfrm>
          <a:prstGeom prst="rect">
            <a:avLst/>
          </a:prstGeom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198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8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Hydrogen Bonding</a:t>
            </a:r>
            <a:endParaRPr sz="488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271950" y="1480575"/>
            <a:ext cx="10160100" cy="59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Hydrogen bonding is F.O.N.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Hydrogen bonding isn’t a bond.  It’s an Intermolecular force.  The molecule must have Hydrogen bonded to Fluorine, Oxygen or Nitrogen.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F, O, and N have very high electronegativities and are very small.  This combination of strong attraction for bonding electrons and small size really pulls the electrons close to them.  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This creates a very large partial negative around them, which in turn causes a very strong attraction between the F,O or N of that molecule and the Hydrogen of a different molecule (think of how 2 strong magnets would attract...same thing)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/>
        </p:nvSpPr>
        <p:spPr>
          <a:xfrm>
            <a:off x="3268800" y="2430800"/>
            <a:ext cx="81573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200" y="2767150"/>
            <a:ext cx="10068750" cy="509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1"/>
          <p:cNvSpPr txBox="1"/>
          <p:nvPr/>
        </p:nvSpPr>
        <p:spPr>
          <a:xfrm>
            <a:off x="-2150" y="36975"/>
            <a:ext cx="10160100" cy="19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/>
              <a:t>Hydrogen bonding and how it affects boiling point.</a:t>
            </a:r>
            <a:endParaRPr sz="3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H</a:t>
            </a:r>
            <a:r>
              <a:rPr lang="en-US" sz="2300" baseline="-25000"/>
              <a:t>2</a:t>
            </a:r>
            <a:r>
              <a:rPr lang="en-US" sz="2300"/>
              <a:t>O, HF, and NH</a:t>
            </a:r>
            <a:r>
              <a:rPr lang="en-US" sz="2300" baseline="-25000"/>
              <a:t>3</a:t>
            </a:r>
            <a:r>
              <a:rPr lang="en-US" sz="2300"/>
              <a:t> are polar molecules that have hydrogen bonding (which is very strong) as their IMFs so it takes more energy to break the IMF and cause them to boil. 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 The other molecules are non polar molecules which have dispersion forces, which are weak but increase as their size increases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Custom</PresentationFormat>
  <Paragraphs>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INTERMOLECULAR FORCES</vt:lpstr>
      <vt:lpstr>Intramolecular bonds and Intermolecular Forces </vt:lpstr>
      <vt:lpstr>Intermolecular forces</vt:lpstr>
      <vt:lpstr>Three types of intermolecular forces</vt:lpstr>
      <vt:lpstr>London dispersion forces aka dispersion forces aka Van der Waals forces</vt:lpstr>
      <vt:lpstr>Dipole-Dipole forces</vt:lpstr>
      <vt:lpstr>Hydrogen Bonds</vt:lpstr>
      <vt:lpstr>Hydrogen Bonding</vt:lpstr>
      <vt:lpstr>PowerPoint Presentation</vt:lpstr>
      <vt:lpstr>Intermolecular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INTERMOLECULAR FORCES</dc:title>
  <dc:creator>James Cancellari</dc:creator>
  <cp:lastModifiedBy>James Cancellari</cp:lastModifiedBy>
  <cp:revision>1</cp:revision>
  <dcterms:modified xsi:type="dcterms:W3CDTF">2021-11-29T14:44:37Z</dcterms:modified>
</cp:coreProperties>
</file>